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719"/>
  </p:normalViewPr>
  <p:slideViewPr>
    <p:cSldViewPr snapToGrid="0" snapToObjects="1" showGuides="1">
      <p:cViewPr varScale="1">
        <p:scale>
          <a:sx n="94" d="100"/>
          <a:sy n="94" d="100"/>
        </p:scale>
        <p:origin x="166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3-10T17:51:48.17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17 34 5715,'2'3'175,"-1"1"54,-1-1 48,0-1 38,-3 1 324,-7-2 972,7-1-1165,1-1-44,0 0-59,2 0-76,1 0-90,2 0-108,2 0-122,-2 1-24,1 0-37,-3-2 35,-1 0-119,0-1-102,0 0-83,0-2-220,1-10-1327,3 9 1165,-2 4 466,0-1 34,2 2 43,0-1 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t>4/19/18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D4A7DE09-A546-4D2E-AEC7-A88090EB3B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8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4" Type="http://schemas.openxmlformats.org/officeDocument/2006/relationships/image" Target="../media/image1.emf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0" y="6646333"/>
            <a:ext cx="8920146" cy="211667"/>
          </a:xfrm>
          <a:prstGeom prst="rect">
            <a:avLst/>
          </a:prstGeom>
          <a:solidFill>
            <a:srgbClr val="7030A0"/>
          </a:solidFill>
          <a:ln>
            <a:solidFill>
              <a:srgbClr val="CC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3087133" y="5810213"/>
            <a:ext cx="2789844" cy="7771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 eaLnBrk="0" hangingPunct="0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Continue using 2018-19 school year even with 1:1 technology.</a:t>
            </a:r>
          </a:p>
          <a:p>
            <a:pPr marL="171450" indent="-171450" defTabSz="913488" eaLnBrk="0" hangingPunct="0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Connect to student growth goals.</a:t>
            </a:r>
          </a:p>
          <a:p>
            <a:pPr marL="171450" indent="-171450" defTabSz="913488" eaLnBrk="0" hangingPunct="0"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Vertically align it 6</a:t>
            </a:r>
            <a:r>
              <a:rPr lang="en-US" sz="1200" baseline="30000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 -7</a:t>
            </a:r>
            <a:r>
              <a:rPr lang="en-US" sz="1200" baseline="30000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3020786" y="3428344"/>
            <a:ext cx="2869493" cy="269705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Products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13989" y="2013965"/>
            <a:ext cx="2602347" cy="288132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Instructional Strategy</a:t>
            </a:r>
            <a:endParaRPr lang="en-US" sz="2000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5955434" y="4005063"/>
            <a:ext cx="2887403" cy="29384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LESSONS LEARNED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6351" y="0"/>
            <a:ext cx="8947649" cy="211667"/>
          </a:xfrm>
          <a:prstGeom prst="rect">
            <a:avLst/>
          </a:prstGeom>
          <a:solidFill>
            <a:srgbClr val="7030A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 eaLnBrk="0" hangingPunct="0">
              <a:defRPr/>
            </a:pPr>
            <a:r>
              <a:rPr lang="en-US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  Middle School Math Partnership Spring 2018</a:t>
            </a:r>
            <a:endParaRPr lang="en-US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609167" y="3323166"/>
            <a:ext cx="6858000" cy="211667"/>
          </a:xfrm>
          <a:prstGeom prst="rect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5966472" y="4389572"/>
            <a:ext cx="2850141" cy="219290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Teacher lessons: Increase student engagement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Use tape not glue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Use every day-consistency. Helps support the different learning styles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Use </a:t>
            </a:r>
            <a:r>
              <a:rPr lang="en-US" sz="1000">
                <a:solidFill>
                  <a:prstClr val="black"/>
                </a:solidFill>
                <a:latin typeface="Arial"/>
                <a:cs typeface="Arial"/>
              </a:rPr>
              <a:t>consistant </a:t>
            </a: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patterns, cut and fold lines.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Don’t be afraid to use ready made materials, there is a lot out there. 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Find a structure that works best for you. Consistency is best!</a:t>
            </a:r>
          </a:p>
          <a:p>
            <a:pPr marL="171450" indent="-171450" defTabSz="913488" eaLnBrk="0" hangingPunct="0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sz="1000" dirty="0">
                <a:solidFill>
                  <a:prstClr val="black"/>
                </a:solidFill>
                <a:latin typeface="Arial"/>
                <a:cs typeface="Arial"/>
              </a:rPr>
              <a:t>Connect to the AVID program at our school.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24493" y="773742"/>
            <a:ext cx="8824734" cy="529093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>
                <a:solidFill>
                  <a:prstClr val="black"/>
                </a:solidFill>
                <a:latin typeface="Arial"/>
                <a:cs typeface="Arial"/>
              </a:rPr>
              <a:t>Student Problem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– 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Combating learned helplessness.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We want students to have ownership of their learning, and to hold them accountable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for what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they have learned.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36376" y="531431"/>
            <a:ext cx="8439145" cy="250561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400" b="1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en-US" sz="1400" b="1" dirty="0" smtClean="0">
                <a:solidFill>
                  <a:prstClr val="black"/>
                </a:solidFill>
                <a:latin typeface="Arial"/>
                <a:cs typeface="Arial"/>
              </a:rPr>
              <a:t>eam </a:t>
            </a:r>
            <a:r>
              <a:rPr lang="en-US" sz="1400" b="1" dirty="0">
                <a:solidFill>
                  <a:prstClr val="black"/>
                </a:solidFill>
                <a:latin typeface="Arial"/>
                <a:cs typeface="Arial"/>
              </a:rPr>
              <a:t>members: Gillian Morgan, Peggy Stephens, Beth Janis, John Finlay, Susan Buck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36376" y="251652"/>
            <a:ext cx="8683770" cy="281339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600" b="1" dirty="0">
                <a:solidFill>
                  <a:srgbClr val="7030A0"/>
                </a:solidFill>
                <a:latin typeface="Arial"/>
                <a:cs typeface="Arial"/>
              </a:rPr>
              <a:t>Interactive Student Journals                                                              Shuksan Middle School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52270" y="1231908"/>
            <a:ext cx="8651982" cy="744537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600" b="1" dirty="0">
                <a:solidFill>
                  <a:prstClr val="black"/>
                </a:solidFill>
                <a:latin typeface="Arial"/>
                <a:cs typeface="Arial"/>
              </a:rPr>
              <a:t>Instructional Strategy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–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/>
              </a:rPr>
              <a:t>Interactive Student Journals.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6</a:t>
            </a:r>
            <a:r>
              <a:rPr lang="en-US" sz="1400" i="1" baseline="30000" dirty="0" smtClean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and 7</a:t>
            </a:r>
            <a:r>
              <a:rPr lang="en-US" sz="1400" i="1" baseline="30000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 grade teachers at Shuksan Middle School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implemented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Interactive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Student </a:t>
            </a:r>
            <a:r>
              <a:rPr lang="en-US" sz="1400" i="1" dirty="0" smtClean="0">
                <a:solidFill>
                  <a:prstClr val="black"/>
                </a:solidFill>
                <a:latin typeface="Arial"/>
                <a:cs typeface="Arial"/>
              </a:rPr>
              <a:t>Journals, creating </a:t>
            </a:r>
            <a:r>
              <a:rPr lang="en-US" sz="1400" i="1" dirty="0">
                <a:solidFill>
                  <a:prstClr val="black"/>
                </a:solidFill>
                <a:latin typeface="Arial"/>
                <a:cs typeface="Arial"/>
              </a:rPr>
              <a:t>an engaging resource for students to refer to when they are working on assignments and assessments.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3043167" y="5437249"/>
            <a:ext cx="2833809" cy="282046"/>
          </a:xfrm>
          <a:prstGeom prst="roundRect">
            <a:avLst/>
          </a:prstGeom>
          <a:solidFill>
            <a:srgbClr val="7030A0">
              <a:alpha val="9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NEXT STEPS</a:t>
            </a:r>
            <a:endParaRPr lang="en-US" sz="1400" dirty="0">
              <a:solidFill>
                <a:prstClr val="white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043167" y="2594739"/>
            <a:ext cx="2833809" cy="7771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Increased student engagement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Increased confidence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Increased use of resources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Decreased student questions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043168" y="2009130"/>
            <a:ext cx="2833809" cy="485139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Impacts on student problem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5954986" y="2000526"/>
            <a:ext cx="2867951" cy="348187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Data Collection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5979775" y="2390775"/>
            <a:ext cx="2836838" cy="1561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One 6</a:t>
            </a:r>
            <a:r>
              <a:rPr lang="en-US" sz="1100" baseline="30000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 grade class found an increase from 3 out of 29 kids using their student interactive journals on a quiz at the beginning </a:t>
            </a:r>
            <a:r>
              <a:rPr lang="en-US" sz="1100" dirty="0" smtClean="0">
                <a:solidFill>
                  <a:prstClr val="black"/>
                </a:solidFill>
                <a:latin typeface="Arial"/>
                <a:cs typeface="Arial"/>
              </a:rPr>
              <a:t>of the year 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to 18 out of 29 using them on their most recent quiz. 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One 7</a:t>
            </a:r>
            <a:r>
              <a:rPr lang="en-US" sz="1100" baseline="30000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1100">
                <a:solidFill>
                  <a:prstClr val="black"/>
                </a:solidFill>
                <a:latin typeface="Arial"/>
                <a:cs typeface="Arial"/>
              </a:rPr>
              <a:t>grade </a:t>
            </a:r>
            <a:r>
              <a:rPr lang="en-US" sz="1100" smtClean="0">
                <a:solidFill>
                  <a:prstClr val="black"/>
                </a:solidFill>
                <a:latin typeface="Arial"/>
                <a:cs typeface="Arial"/>
              </a:rPr>
              <a:t>class survey 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found students enjoyed using their journal every day and having their resources in one location.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313989" y="4550894"/>
            <a:ext cx="2654011" cy="296184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pitchFamily="37" charset="0"/>
                <a:ea typeface="ヒラギノ角ゴ Pro W3" pitchFamily="37" charset="-128"/>
                <a:cs typeface="ヒラギノ角ゴ Pro W3" pitchFamily="37" charset="-128"/>
              </a:rPr>
              <a:t>HELPFUL Resources</a:t>
            </a:r>
            <a:endParaRPr lang="en-US" sz="1400" b="1" cap="all" dirty="0">
              <a:solidFill>
                <a:prstClr val="black"/>
              </a:solidFill>
              <a:latin typeface="Arial" pitchFamily="37" charset="0"/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355624" y="4928181"/>
            <a:ext cx="2642012" cy="165429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Dinah.com (Dinah </a:t>
            </a:r>
            <a:r>
              <a:rPr lang="en-US" sz="1050" dirty="0" err="1">
                <a:solidFill>
                  <a:prstClr val="black"/>
                </a:solidFill>
                <a:latin typeface="Calibri"/>
              </a:rPr>
              <a:t>Zikes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) This site contains:</a:t>
            </a:r>
          </a:p>
          <a:p>
            <a:pPr marL="628650" lvl="1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Research on usage of Interactive journals</a:t>
            </a:r>
          </a:p>
          <a:p>
            <a:pPr marL="628650" lvl="1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Training opportunities</a:t>
            </a:r>
          </a:p>
          <a:p>
            <a:pPr marL="628650" lvl="1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Examples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J.J. </a:t>
            </a:r>
            <a:r>
              <a:rPr lang="en-US" sz="1050" dirty="0" err="1">
                <a:solidFill>
                  <a:prstClr val="black"/>
                </a:solidFill>
                <a:latin typeface="Calibri"/>
              </a:rPr>
              <a:t>Runde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 has written books and other materials on how to use interactive journals with examples.</a:t>
            </a:r>
          </a:p>
          <a:p>
            <a:pPr marL="171450" indent="-171450" defTabSz="913488">
              <a:buSzPct val="100000"/>
              <a:buFont typeface="Wingdings" panose="05000000000000000000" pitchFamily="2" charset="2"/>
              <a:buChar char="v"/>
            </a:pPr>
            <a:r>
              <a:rPr lang="en-US" sz="1050" dirty="0">
                <a:solidFill>
                  <a:prstClr val="black"/>
                </a:solidFill>
                <a:latin typeface="Calibri"/>
              </a:rPr>
              <a:t>Lindsay </a:t>
            </a:r>
            <a:r>
              <a:rPr lang="en-US" sz="1050" dirty="0" err="1">
                <a:solidFill>
                  <a:prstClr val="black"/>
                </a:solidFill>
                <a:latin typeface="Calibri"/>
              </a:rPr>
              <a:t>Perro</a:t>
            </a:r>
            <a:r>
              <a:rPr lang="en-US" sz="1050" dirty="0">
                <a:solidFill>
                  <a:prstClr val="black"/>
                </a:solidFill>
                <a:latin typeface="Calibri"/>
              </a:rPr>
              <a:t> has many resources for use in the classroom.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364" name="Ink 14363">
                <a:extLst>
                  <a:ext uri="{FF2B5EF4-FFF2-40B4-BE49-F238E27FC236}">
                    <a16:creationId xmlns="" xmlns:a16="http://schemas.microsoft.com/office/drawing/2014/main" id="{A6BD0472-278A-471F-8B4B-6A994669E69D}"/>
                  </a:ext>
                </a:extLst>
              </p14:cNvPr>
              <p14:cNvContentPartPr/>
              <p14:nvPr/>
            </p14:nvContentPartPr>
            <p14:xfrm>
              <a:off x="4090671" y="2809326"/>
              <a:ext cx="12240" cy="18360"/>
            </p14:xfrm>
          </p:contentPart>
        </mc:Choice>
        <mc:Fallback xmlns="">
          <p:pic>
            <p:nvPicPr>
              <p:cNvPr id="14364" name="Ink 14363">
                <a:extLst>
                  <a:ext uri="{FF2B5EF4-FFF2-40B4-BE49-F238E27FC236}">
                    <a16:creationId xmlns:a16="http://schemas.microsoft.com/office/drawing/2014/main" id="{A6BD0472-278A-471F-8B4B-6A994669E69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6474" y="2805006"/>
                <a:ext cx="20633" cy="27000"/>
              </a:xfrm>
              <a:prstGeom prst="rect">
                <a:avLst/>
              </a:prstGeom>
            </p:spPr>
          </p:pic>
        </mc:Fallback>
      </mc:AlternateContent>
      <p:pic>
        <p:nvPicPr>
          <p:cNvPr id="14439" name="Picture 14438">
            <a:extLst>
              <a:ext uri="{FF2B5EF4-FFF2-40B4-BE49-F238E27FC236}">
                <a16:creationId xmlns="" xmlns:a16="http://schemas.microsoft.com/office/drawing/2014/main" id="{B0420D2D-CAB0-47CB-A5E1-01512E482F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0332" y="3755457"/>
            <a:ext cx="1410943" cy="1590874"/>
          </a:xfrm>
          <a:prstGeom prst="rect">
            <a:avLst/>
          </a:prstGeom>
        </p:spPr>
      </p:pic>
      <p:pic>
        <p:nvPicPr>
          <p:cNvPr id="14440" name="Picture 14439">
            <a:extLst>
              <a:ext uri="{FF2B5EF4-FFF2-40B4-BE49-F238E27FC236}">
                <a16:creationId xmlns="" xmlns:a16="http://schemas.microsoft.com/office/drawing/2014/main" id="{A0E1105A-76CF-41F4-A500-CBA497D43B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2918405" y="3999332"/>
            <a:ext cx="1601094" cy="1109643"/>
          </a:xfrm>
          <a:prstGeom prst="rect">
            <a:avLst/>
          </a:prstGeom>
        </p:spPr>
      </p:pic>
      <p:pic>
        <p:nvPicPr>
          <p:cNvPr id="3" name="Picture 5" descr="A picture containing text&#10;&#10;Description generated with very high confidence">
            <a:extLst>
              <a:ext uri="{FF2B5EF4-FFF2-40B4-BE49-F238E27FC236}">
                <a16:creationId xmlns="" xmlns:a16="http://schemas.microsoft.com/office/drawing/2014/main" id="{5674D4F8-A2BB-4E2E-9AAB-6D3DC2E7D2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600" y="2413061"/>
            <a:ext cx="2104079" cy="19815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90E49F8-E2BB-4908-B39D-FBE1A71ECEF1}"/>
              </a:ext>
            </a:extLst>
          </p:cNvPr>
          <p:cNvSpPr/>
          <p:nvPr/>
        </p:nvSpPr>
        <p:spPr>
          <a:xfrm>
            <a:off x="300767" y="2318242"/>
            <a:ext cx="1252267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contourW="12700">
              <a:contourClr>
                <a:schemeClr val="tx1"/>
              </a:contourClr>
            </a:sp3d>
          </a:bodyPr>
          <a:lstStyle/>
          <a:p>
            <a:pPr algn="ctr"/>
            <a:r>
              <a:rPr lang="en-US" sz="1100" b="0" cap="none" spc="0" dirty="0">
                <a:ln w="0"/>
                <a:solidFill>
                  <a:srgbClr val="FFFF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Left side of journal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6805DDC-6EAB-4468-9810-945BAE3C8F43}"/>
              </a:ext>
            </a:extLst>
          </p:cNvPr>
          <p:cNvSpPr/>
          <p:nvPr/>
        </p:nvSpPr>
        <p:spPr>
          <a:xfrm>
            <a:off x="1251925" y="2324178"/>
            <a:ext cx="217550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ln w="0"/>
                <a:solidFill>
                  <a:srgbClr val="FF99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ighlight>
                  <a:srgbClr val="C0C0C0"/>
                </a:highlight>
              </a:rPr>
              <a:t>Right side of journal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C555323-CD5E-4979-9070-F008CF6CFEBF}"/>
              </a:ext>
            </a:extLst>
          </p:cNvPr>
          <p:cNvSpPr txBox="1"/>
          <p:nvPr/>
        </p:nvSpPr>
        <p:spPr>
          <a:xfrm>
            <a:off x="1422196" y="2348714"/>
            <a:ext cx="208922" cy="5982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37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</TotalTime>
  <Words>328</Words>
  <Application>Microsoft Macintosh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Wingdings</vt:lpstr>
      <vt:lpstr>ヒラギノ角ゴ Pro W3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Janis, Beth</dc:creator>
  <cp:lastModifiedBy>Shannon Warren</cp:lastModifiedBy>
  <cp:revision>13</cp:revision>
  <cp:lastPrinted>2018-04-12T22:54:12Z</cp:lastPrinted>
  <dcterms:created xsi:type="dcterms:W3CDTF">2018-02-02T22:57:40Z</dcterms:created>
  <dcterms:modified xsi:type="dcterms:W3CDTF">2018-04-20T04:03:54Z</dcterms:modified>
</cp:coreProperties>
</file>